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5"/>
  </p:notesMasterIdLst>
  <p:sldIdLst>
    <p:sldId id="339" r:id="rId4"/>
    <p:sldId id="329" r:id="rId5"/>
    <p:sldId id="341" r:id="rId6"/>
    <p:sldId id="342" r:id="rId7"/>
    <p:sldId id="343" r:id="rId8"/>
    <p:sldId id="363" r:id="rId9"/>
    <p:sldId id="334" r:id="rId10"/>
    <p:sldId id="345" r:id="rId11"/>
    <p:sldId id="346" r:id="rId12"/>
    <p:sldId id="331" r:id="rId13"/>
    <p:sldId id="323" r:id="rId14"/>
    <p:sldId id="324" r:id="rId15"/>
    <p:sldId id="307" r:id="rId16"/>
    <p:sldId id="308" r:id="rId17"/>
    <p:sldId id="340" r:id="rId18"/>
    <p:sldId id="309" r:id="rId19"/>
    <p:sldId id="310" r:id="rId20"/>
    <p:sldId id="326" r:id="rId21"/>
    <p:sldId id="328" r:id="rId22"/>
    <p:sldId id="311" r:id="rId23"/>
    <p:sldId id="314" r:id="rId2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99CC00"/>
    <a:srgbClr val="FFFFFF"/>
    <a:srgbClr val="CC0000"/>
    <a:srgbClr val="FF3399"/>
    <a:srgbClr val="990000"/>
    <a:srgbClr val="FF3300"/>
    <a:srgbClr val="FFFF00"/>
    <a:srgbClr val="FF99FF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61" autoAdjust="0"/>
    <p:restoredTop sz="94624" autoAdjust="0"/>
  </p:normalViewPr>
  <p:slideViewPr>
    <p:cSldViewPr>
      <p:cViewPr varScale="1">
        <p:scale>
          <a:sx n="98" d="100"/>
          <a:sy n="98" d="100"/>
        </p:scale>
        <p:origin x="-58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69E1-281D-4F8D-88C1-3F75A05EC463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8459A-694B-4221-A562-509BECD5E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1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E13CC201-7397-4E61-B306-C9E1DA58A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DE1EC21D-6DCB-4D2D-ADA6-5501749CD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A93C02A4-D135-4505-AE66-FDEBF196F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C49A4-4B82-4A85-A80D-A187100FF5F7}" type="slidenum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50-FB5A-4347-8A36-C27EAC42552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B3-7B3B-493A-A1B4-38F227EC2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30F-4F09-45FA-9277-CB20A6DE5A5C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187-E2B7-4A66-A0A4-59A967F5C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61A-9180-4E12-81D1-F75DB311031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534-682E-4CED-BA00-D44D1CEA7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823DAE5-52C0-42ED-A438-EC7DF4AF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25C9-96F9-43E2-86CD-C4579B21A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A467-F3DA-4B3A-9C84-516E66E29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ACAC5-FD2A-4BC7-9F53-A886D2EB0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ABCE-FC50-4359-A3CF-A32A4FFAB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73397-0413-4CF0-AF47-0D4ADCEC1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4D93-3DFA-429D-ABE8-90074C2A0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AF68-6038-4322-B493-6B5BCCCC2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A8CE-2600-4FD9-8B13-66A2F64789A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D491-3998-4570-AD50-2C249777E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80C6-9BFC-4F4C-85BC-7047ADE9B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D63E-C4F9-43C7-939B-090C53A51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2F11-0CDE-466D-8F53-2C87566F5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391C-DB7B-430F-A055-E8D111A30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C371695-B671-4B06-A568-5A7BE24AB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26C7CB-F0E6-43F7-86EC-79A823515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2C443E-B005-49ED-825D-80EB7F53E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0984A6-C4B4-4C7A-8540-64A2BECEB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2525-E176-474D-9E89-DA634D48D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5117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2524B8C-6D5F-4D21-8541-D28F7EA4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386879-807D-4DAC-9659-33CFAF6D9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431CF29-A290-46A5-90FD-F1F29303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90E0-9251-48D2-8F1E-3AC32C3C0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39677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9F31445-1F31-40EE-99B7-5487D42AB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B60A38D-3964-45E8-B34A-E64B35AB5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9C58CE-9AC5-4A4A-899D-2502D9104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0101-169A-4B27-87DF-A6FD16295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933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2AADD3-ECDD-440C-8176-AAF35225C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D0DD08-92F5-4502-A1DA-2A1548719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1B3809-7C62-4575-AA31-67F3DC713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B50E-1342-4C04-A47A-D99945F1B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10950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4C96BEC-73D2-4A39-8130-ED4254405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DBC70E1-90B7-47CA-B770-F67D0743C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7FDEED2-84B7-4346-B6C8-7956B2123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4726-4B78-4E03-A6DA-212019F23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123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058-D389-44B5-B55A-6866B625D78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C13E-6D20-4625-86F8-72FF8CEE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609AB50-F83F-4D37-864C-0AE45744E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24D2853-124E-4862-A827-D7109915E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245A30F-BBA3-496A-9E5A-0038DE489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F0E9-4BA2-4B5B-B117-AF6D1189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87443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1DDD7EE-6065-48EA-A06A-54D476C4F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3207C21-831C-4B76-99E8-81F512A97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B05E718-86F9-4FD3-B2B4-770448E50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B3F9-82EF-43CA-92B2-F5AD9A183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8379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5EB6FB-AA9B-4A5D-8CA5-441EE1493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CCDA3B-F125-4B83-878E-683EA9570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F1F1B0-A733-4C23-A02C-279351893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B134-A40D-49C9-A1F6-A479ED73C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30682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29C674-CDD5-462D-A8D8-CD5D368D7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BC3E64D-B228-40C6-8323-42D452128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AA82E5-ED60-4F99-8FC1-9663AFC1C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5214-805D-4F45-BCC6-576E3C494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63643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7029692-CC07-42B2-BD1F-DE17A677A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775441-5038-455E-AA9D-F907E9862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B2C7F00-666F-441F-93D0-96DDE1846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94CB-176A-4552-8316-8984737FE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67140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3C29897-41B8-47C1-8BE7-FD5B005EC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B55AD5-1CC1-4C79-B3D1-0EC13BD45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A67352B-E6CE-4248-B43E-CC64F61A2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05D2-8E9D-406B-9E83-CED62AA7C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0532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22-3F08-45DB-A50B-8FF535A5F3AF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334-7974-4A7B-B7E9-B6E20EA4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738-DA17-4DF7-86A5-2F8A5E98C343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402A-7845-409D-9372-4D1F39EF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FD2-8CB7-4232-A95E-B8A40CC2303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3324-3F19-4579-AB31-42023002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A43-2DBB-49E2-B823-AC490EA74D50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C80E-4A8D-4B88-B8F7-98F94582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4600-1F4C-45ED-B7B1-9B41B8234527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7D9-8B31-490F-BE67-042468B9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A38-BE7D-4E74-85BA-B13B8C89D7C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AD98-56BA-4BBB-8567-A3CC026E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2DCDD-815C-4E7B-9DD6-A33F49D161B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200C3-4F71-44F8-A278-13E4412CB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AF8F70D-8A89-4C88-815D-3ECE3E015B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560BB43D-CAD4-452A-A85C-EAECD5383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513BB2E-942F-4344-90B6-DFB9B0C0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4728AD7-17FE-48D6-ABB5-BE6AFAE03C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C66AE20-A8E7-4EE6-B34D-1514C2318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5B79E4F-5D58-4E01-9A84-981BBC0BD4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i="0"/>
            </a:lvl1pPr>
          </a:lstStyle>
          <a:p>
            <a:pPr>
              <a:defRPr/>
            </a:pPr>
            <a:fld id="{502B7970-3EB9-4FBE-87EF-BC540A507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808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C:\Users\user\Desktop\Chuy&#234;n%20&#273;&#7873;%20T&#7853;p%20&#273;&#7885;c\Qu&#234;%20H&#432;&#417;ng%20T&#432;&#417;i%20&#272;&#7865;p%20Beat%20V.A%20Lyric%20Loi%20bai%20hat%20_%205pktp75iKnz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stract-background">
            <a:extLst>
              <a:ext uri="{FF2B5EF4-FFF2-40B4-BE49-F238E27FC236}">
                <a16:creationId xmlns="" xmlns:a16="http://schemas.microsoft.com/office/drawing/2014/main" id="{0D6D3A7E-274D-4937-BCDD-ACAD1665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WordArt 3">
            <a:extLst>
              <a:ext uri="{FF2B5EF4-FFF2-40B4-BE49-F238E27FC236}">
                <a16:creationId xmlns="" xmlns:a16="http://schemas.microsoft.com/office/drawing/2014/main" id="{A6F7CC4A-B599-4CA2-9F0E-1305833690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1275160"/>
            <a:ext cx="6457950" cy="21538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defTabSz="685800" eaLnBrk="0" hangingPunct="0"/>
            <a:r>
              <a:rPr lang="en-US" sz="405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 </a:t>
            </a:r>
            <a:r>
              <a:rPr lang="en-US" sz="405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</p:txBody>
      </p:sp>
      <p:sp>
        <p:nvSpPr>
          <p:cNvPr id="133124" name="AutoShape 4">
            <a:extLst>
              <a:ext uri="{FF2B5EF4-FFF2-40B4-BE49-F238E27FC236}">
                <a16:creationId xmlns="" xmlns:a16="http://schemas.microsoft.com/office/drawing/2014/main" id="{74A1701A-8DD4-4847-B629-0CA88829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7145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>
              <a:spcBef>
                <a:spcPct val="0"/>
              </a:spcBef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5" name="AutoShape 5">
            <a:extLst>
              <a:ext uri="{FF2B5EF4-FFF2-40B4-BE49-F238E27FC236}">
                <a16:creationId xmlns="" xmlns:a16="http://schemas.microsoft.com/office/drawing/2014/main" id="{5A4C4DB3-5448-48BC-B2A0-C256F237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>
              <a:spcBef>
                <a:spcPct val="0"/>
              </a:spcBef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6" name="AutoShape 6">
            <a:extLst>
              <a:ext uri="{FF2B5EF4-FFF2-40B4-BE49-F238E27FC236}">
                <a16:creationId xmlns="" xmlns:a16="http://schemas.microsoft.com/office/drawing/2014/main" id="{A6117CB0-CFD0-4D6E-803E-9883E37B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1" y="400051"/>
            <a:ext cx="1079897" cy="107989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>
              <a:spcBef>
                <a:spcPct val="0"/>
              </a:spcBef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103" name="Picture 7" descr="CHCA2077">
            <a:extLst>
              <a:ext uri="{FF2B5EF4-FFF2-40B4-BE49-F238E27FC236}">
                <a16:creationId xmlns="" xmlns:a16="http://schemas.microsoft.com/office/drawing/2014/main" id="{723A40A9-CA5E-482F-8B63-19086961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943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AISIES">
            <a:extLst>
              <a:ext uri="{FF2B5EF4-FFF2-40B4-BE49-F238E27FC236}">
                <a16:creationId xmlns="" xmlns:a16="http://schemas.microsoft.com/office/drawing/2014/main" id="{F0CB6677-98B1-4E11-92B5-83D3A857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4750"/>
            <a:ext cx="1200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AISIES">
            <a:extLst>
              <a:ext uri="{FF2B5EF4-FFF2-40B4-BE49-F238E27FC236}">
                <a16:creationId xmlns="" xmlns:a16="http://schemas.microsoft.com/office/drawing/2014/main" id="{414329EA-F42C-457E-9F2B-6345FB9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13598"/>
            <a:ext cx="1257300" cy="11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AutoShape 10">
            <a:extLst>
              <a:ext uri="{FF2B5EF4-FFF2-40B4-BE49-F238E27FC236}">
                <a16:creationId xmlns="" xmlns:a16="http://schemas.microsoft.com/office/drawing/2014/main" id="{8E9DC481-E14D-4C70-BC82-D8FE52E56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337185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>
              <a:spcBef>
                <a:spcPct val="0"/>
              </a:spcBef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31" name="AutoShape 11">
            <a:extLst>
              <a:ext uri="{FF2B5EF4-FFF2-40B4-BE49-F238E27FC236}">
                <a16:creationId xmlns="" xmlns:a16="http://schemas.microsoft.com/office/drawing/2014/main" id="{7F41D97D-34FF-48F3-8D63-E7F3D0B99F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00750" y="4471987"/>
            <a:ext cx="671513" cy="671513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l" defTabSz="685800" eaLnBrk="0" hangingPunct="0">
              <a:defRPr/>
            </a:pPr>
            <a:endParaRPr lang="en-US" sz="1350" i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8" name="Picture 16" descr="Bellcoll">
            <a:extLst>
              <a:ext uri="{FF2B5EF4-FFF2-40B4-BE49-F238E27FC236}">
                <a16:creationId xmlns="" xmlns:a16="http://schemas.microsoft.com/office/drawing/2014/main" id="{B202C16C-A911-4107-B760-8785308672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366">
            <a:off x="6711553" y="-171450"/>
            <a:ext cx="128944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ê Hương Tươi Đẹp Beat V.A Lyric Loi bai hat _ 5pktp75iKnz1.mp3">
            <a:hlinkClick r:id="" action="ppaction://media"/>
            <a:extLst>
              <a:ext uri="{FF2B5EF4-FFF2-40B4-BE49-F238E27FC236}">
                <a16:creationId xmlns="" xmlns:a16="http://schemas.microsoft.com/office/drawing/2014/main" id="{A78C4365-45FA-4674-940E-AA0548E024D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705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583"/>
                            </p:stCondLst>
                            <p:childTnLst>
                              <p:par>
                                <p:cTn id="1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7583"/>
                            </p:stCondLst>
                            <p:childTnLst>
                              <p:par>
                                <p:cTn id="2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9583"/>
                            </p:stCondLst>
                            <p:childTnLst>
                              <p:par>
                                <p:cTn id="2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24" grpId="0" animBg="1"/>
      <p:bldP spid="133125" grpId="0" animBg="1"/>
      <p:bldP spid="133126" grpId="0" animBg="1"/>
      <p:bldP spid="133130" grpId="0" animBg="1"/>
      <p:bldP spid="133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071" y="414734"/>
            <a:ext cx="94077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2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hồi hộp, dồn dập thể hiện tâm 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hoảng hốt của </a:t>
            </a:r>
            <a:r>
              <a:rPr lang="en-US" sz="2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</a:p>
          <a:p>
            <a:pPr algn="l"/>
            <a:r>
              <a:rPr lang="en-US" sz="2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7155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giọng tha thiết, thể hiện quyết tâm hi sinh của mẹ trên đường đi tìm con.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39803"/>
            <a:ext cx="700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chậm, rõ từng câu.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6893" y="2500057"/>
            <a:ext cx="665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7645" y="3063758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 </a:t>
            </a:r>
            <a:r>
              <a:rPr lang="en-US" sz="22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2825" y="51768"/>
            <a:ext cx="3048000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Hướng dẫn cách đọc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100204" y="4111915"/>
            <a:ext cx="1675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hải,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398798" y="4125145"/>
            <a:ext cx="1657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thiếp đi,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742825" y="4111915"/>
            <a:ext cx="1829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 choàng,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364839" y="4144589"/>
            <a:ext cx="2346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khẩn khoản, 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60951" y="4125145"/>
            <a:ext cx="1535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lã chã, 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14632" y="4522359"/>
            <a:ext cx="166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b="1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lẽo,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="" xmlns:a16="http://schemas.microsoft.com/office/drawing/2014/main" id="{FBD1EF13-1BAD-4DFB-9D49-674EF9AF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6" y="4522359"/>
            <a:ext cx="1129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ròng,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="" xmlns:a16="http://schemas.microsoft.com/office/drawing/2014/main" id="{5D2224A7-CADC-40A0-B0A6-F32DC787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429" y="4509129"/>
            <a:ext cx="2244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sưởi ấm.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404" y="3594451"/>
            <a:ext cx="4090301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Nhấn giọng và rèn đọc từ khó</a:t>
            </a:r>
          </a:p>
        </p:txBody>
      </p:sp>
    </p:spTree>
    <p:extLst>
      <p:ext uri="{BB962C8B-B14F-4D97-AF65-F5344CB8AC3E}">
        <p14:creationId xmlns="" xmlns:p14="http://schemas.microsoft.com/office/powerpoint/2010/main" val="40854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Luyện đọc câu, đoạn: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35974" y="846477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003399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solidFill>
                <a:srgbClr val="003399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/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>
            <a:off x="1847850" y="899943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grpSp>
        <p:nvGrpSpPr>
          <p:cNvPr id="20" name="Group 19"/>
          <p:cNvGrpSpPr/>
          <p:nvPr/>
        </p:nvGrpSpPr>
        <p:grpSpPr>
          <a:xfrm>
            <a:off x="6172200" y="878729"/>
            <a:ext cx="233363" cy="408738"/>
            <a:chOff x="1785938" y="2243137"/>
            <a:chExt cx="209550" cy="381000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H="1">
              <a:off x="178593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H="1">
              <a:off x="184308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10400" y="1371541"/>
            <a:ext cx="238125" cy="361950"/>
            <a:chOff x="3048000" y="3095625"/>
            <a:chExt cx="228600" cy="381000"/>
          </a:xfrm>
        </p:grpSpPr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30480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>
              <a:off x="31242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51422" y="2211659"/>
            <a:ext cx="228600" cy="381000"/>
            <a:chOff x="3048000" y="3948112"/>
            <a:chExt cx="228600" cy="381000"/>
          </a:xfrm>
        </p:grpSpPr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1147" y="2211659"/>
            <a:ext cx="285750" cy="375562"/>
            <a:chOff x="6096000" y="3962400"/>
            <a:chExt cx="228600" cy="381000"/>
          </a:xfrm>
        </p:grpSpPr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60960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61722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="" xmlns:a16="http://schemas.microsoft.com/office/drawing/2014/main" id="{C94792F3-28FD-4002-A367-1DF14D430648}"/>
              </a:ext>
            </a:extLst>
          </p:cNvPr>
          <p:cNvGrpSpPr/>
          <p:nvPr/>
        </p:nvGrpSpPr>
        <p:grpSpPr>
          <a:xfrm>
            <a:off x="2417952" y="1733491"/>
            <a:ext cx="318023" cy="381000"/>
            <a:chOff x="3048000" y="3948112"/>
            <a:chExt cx="228600" cy="381000"/>
          </a:xfrm>
        </p:grpSpPr>
        <p:sp>
          <p:nvSpPr>
            <p:cNvPr id="26" name="Line 32">
              <a:extLst>
                <a:ext uri="{FF2B5EF4-FFF2-40B4-BE49-F238E27FC236}">
                  <a16:creationId xmlns="" xmlns:a16="http://schemas.microsoft.com/office/drawing/2014/main" id="{BD5F7846-FBC7-4BCD-9234-3927C8AA8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" name="Line 33">
              <a:extLst>
                <a:ext uri="{FF2B5EF4-FFF2-40B4-BE49-F238E27FC236}">
                  <a16:creationId xmlns="" xmlns:a16="http://schemas.microsoft.com/office/drawing/2014/main" id="{0BDD4FA4-E793-433F-8A70-E0EC97452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5471037" y="939160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5974" y="3105150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5974" y="285782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Luyện đọc toàn bộ bài.</a:t>
            </a:r>
          </a:p>
        </p:txBody>
      </p:sp>
    </p:spTree>
    <p:extLst>
      <p:ext uri="{BB962C8B-B14F-4D97-AF65-F5344CB8AC3E}">
        <p14:creationId xmlns="" xmlns:p14="http://schemas.microsoft.com/office/powerpoint/2010/main" val="118576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070587"/>
            <a:ext cx="6417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ròng: </a:t>
            </a:r>
          </a:p>
        </p:txBody>
      </p:sp>
      <p:sp>
        <p:nvSpPr>
          <p:cNvPr id="5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758510"/>
            <a:ext cx="4238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6933" y="2588471"/>
            <a:ext cx="2420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khoản: </a:t>
            </a:r>
          </a:p>
        </p:txBody>
      </p:sp>
      <p:sp>
        <p:nvSpPr>
          <p:cNvPr id="7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1667" y="3332113"/>
            <a:ext cx="1512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chã:</a:t>
            </a:r>
          </a:p>
        </p:txBody>
      </p:sp>
      <p:sp>
        <p:nvSpPr>
          <p:cNvPr id="9" name="Text Box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CFE92CB8-71FF-4F78-A741-92A83186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84" y="1065214"/>
            <a:ext cx="6211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8DE657A-7A3C-426C-9CB5-A4D5666C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8510"/>
            <a:ext cx="8430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chợp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4476B3F3-C681-4AB9-905F-E639194E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08034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 nói để ng</a:t>
            </a:r>
            <a:r>
              <a:rPr lang="vi-V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 khác đồng ý với yêu cầu của mình.</a:t>
            </a:r>
          </a:p>
        </p:txBody>
      </p:sp>
      <p:sp>
        <p:nvSpPr>
          <p:cNvPr id="12" name="Text Box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B962E94-2EB5-427F-BB01-3B9DAC4D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668" y="3354124"/>
            <a:ext cx="672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(mồ hôi, n</a:t>
            </a:r>
            <a:r>
              <a:rPr lang="vi-V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ớc mắt) chảy nhiều và kéo dài.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14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2. Chú thích và giải nghĩa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010844" y="563210"/>
            <a:ext cx="625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Câu hỏi 1. Kể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vắn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tắt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chuyện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xảy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ra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ở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đoạn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1?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071934" y="1643056"/>
            <a:ext cx="457200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</a:rPr>
              <a:t>- Bà mẹ thức mấy đêm ròng trông đứa con ốm. Mệt quá, bà thiếp đi. Tỉnh dậy, thấy mất con, bà hớt hải gọi tìm.Thần Đêm Tối nói cho bà biết: con bà đã bị Thần Chết bắt đi. Bà cầu xin Thần Đêm Tối chỉ đường cho bà đuổi theo Thần Chết, Thần Đêm Tối chỉ đường cho Bà.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352" y="1"/>
            <a:ext cx="21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3. Tìm hiểu bài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DB540F44-4966-49F8-B6BE-5AF15AB97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07" r="8036"/>
          <a:stretch/>
        </p:blipFill>
        <p:spPr>
          <a:xfrm>
            <a:off x="7297614" y="0"/>
            <a:ext cx="1846386" cy="167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="" xmlns:a16="http://schemas.microsoft.com/office/drawing/2014/main" id="{BB3E584D-4686-42EC-BFD4-A3F50308F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7" r="8353"/>
          <a:stretch/>
        </p:blipFill>
        <p:spPr bwMode="auto">
          <a:xfrm>
            <a:off x="1" y="1071552"/>
            <a:ext cx="4071934" cy="377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32884" y="117718"/>
            <a:ext cx="8058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Câu hỏi 2: Người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mẹ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đã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làm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gì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để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bụi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gai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chỉ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đường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cho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3399"/>
                </a:solidFill>
                <a:latin typeface="Times New Roman" pitchFamily="18" charset="0"/>
              </a:rPr>
              <a:t>bà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52400" y="699067"/>
            <a:ext cx="3731535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-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Bà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chấp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nhận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yêu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cầu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gai: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Ôm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ghì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gai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vào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lòng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để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sưởi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ẩm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cho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làm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đâm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chồi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nảy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lộc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nở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hoa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giữa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đông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rgbClr val="990000"/>
                </a:solidFill>
                <a:latin typeface="Times New Roman" pitchFamily="18" charset="0"/>
              </a:rPr>
              <a:t>buốt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 giá.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="" xmlns:a16="http://schemas.microsoft.com/office/drawing/2014/main" id="{EF2D0398-E9B1-4033-80AB-6A6EEFF5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20" r="8406"/>
          <a:stretch/>
        </p:blipFill>
        <p:spPr>
          <a:xfrm>
            <a:off x="3962400" y="519729"/>
            <a:ext cx="513007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="" xmlns:a16="http://schemas.microsoft.com/office/drawing/2014/main" id="{91DCE318-5EFC-4B50-B19C-B6B0CAE9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21" r="24515"/>
          <a:stretch/>
        </p:blipFill>
        <p:spPr bwMode="auto">
          <a:xfrm>
            <a:off x="2209800" y="2378266"/>
            <a:ext cx="5257800" cy="276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3403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716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D736093C-5AE2-4660-B727-9B08B18F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961"/>
            <a:ext cx="8991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Câu hỏi 3.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Người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mẹ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đã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làm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gì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để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hồ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nước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chỉ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đường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cho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008080"/>
                </a:solidFill>
                <a:latin typeface="Times New Roman" pitchFamily="18" charset="0"/>
              </a:rPr>
              <a:t>bà</a:t>
            </a:r>
            <a:r>
              <a:rPr lang="en-US" sz="2600" b="1">
                <a:solidFill>
                  <a:srgbClr val="008080"/>
                </a:solidFill>
                <a:latin typeface="Times New Roman" pitchFamily="18" charset="0"/>
              </a:rPr>
              <a:t>?</a:t>
            </a:r>
            <a:endParaRPr lang="en-US" sz="260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FCAB10A6-652E-4E20-912E-31FDD3D749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43504" y="571486"/>
            <a:ext cx="358140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Bà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mẹ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theo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yêu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cầu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hồ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nước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Khóc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đến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nỗi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đôi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mắt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theo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dòng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lệ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rơi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xuống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hồ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hoá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thành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2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hòn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itchFamily="18" charset="0"/>
              </a:rPr>
              <a:t>ngọc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="" xmlns:a16="http://schemas.microsoft.com/office/drawing/2014/main" id="{DD17761C-7964-4051-B1EB-1A0CB2B81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8" r="8772"/>
          <a:stretch/>
        </p:blipFill>
        <p:spPr bwMode="auto">
          <a:xfrm>
            <a:off x="152400" y="112395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071934" y="142858"/>
            <a:ext cx="46942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</a:rPr>
              <a:t>4. Thái độ của Thần Chết như thế nào khi thấy người mẹ?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143372" y="1214428"/>
            <a:ext cx="4267200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600" b="1" dirty="0">
                <a:solidFill>
                  <a:srgbClr val="CC0000"/>
                </a:solidFill>
                <a:latin typeface="Times New Roman" pitchFamily="18" charset="0"/>
              </a:rPr>
              <a:t>Ngạc nhiên, không hiểu vì sao người mẹ có thể tìm đến tận nơi mình ở.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929058" y="2643188"/>
            <a:ext cx="50539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</a:rPr>
              <a:t>5. Người mẹ trả lời như thế nào?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4143372" y="3214692"/>
            <a:ext cx="4291960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600" b="1" dirty="0">
                <a:solidFill>
                  <a:srgbClr val="CC0000"/>
                </a:solidFill>
                <a:latin typeface="Times New Roman" pitchFamily="18" charset="0"/>
              </a:rPr>
              <a:t>Bà trả lời: Vì bà là mẹ, người mẹ có thể làm tất cả vì con và bà đòi Thần Chết trả lại con cho mình.</a:t>
            </a:r>
          </a:p>
        </p:txBody>
      </p:sp>
      <p:pic>
        <p:nvPicPr>
          <p:cNvPr id="6" name="Picture 5" descr="img004"/>
          <p:cNvPicPr>
            <a:picLocks noChangeAspect="1" noChangeArrowheads="1"/>
          </p:cNvPicPr>
          <p:nvPr/>
        </p:nvPicPr>
        <p:blipFill rotWithShape="1">
          <a:blip r:embed="rId2">
            <a:lum bright="8000" contrast="10000"/>
          </a:blip>
          <a:srcRect l="5357" t="3424" r="5868"/>
          <a:stretch/>
        </p:blipFill>
        <p:spPr bwMode="auto">
          <a:xfrm>
            <a:off x="16270" y="438150"/>
            <a:ext cx="4341416" cy="4705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animBg="1"/>
      <p:bldP spid="72716" grpId="0"/>
      <p:bldP spid="727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6689" y="379225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6.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Chọn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33400" y="915926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a)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mẹ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rất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dũng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cảm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515937" y="1500264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b)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mẹ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không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sợ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Thần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Chết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533400" y="2037627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c)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mẹ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hi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tất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cả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</a:rPr>
              <a:t>vì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con.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381001" y="1961929"/>
            <a:ext cx="609600" cy="5373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2031054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c)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mẹ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có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thể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hi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sinh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tất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cả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6600"/>
                </a:solidFill>
                <a:latin typeface="Times New Roman" pitchFamily="18" charset="0"/>
              </a:rPr>
              <a:t>vì</a:t>
            </a: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 con.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42" grpId="0"/>
      <p:bldP spid="73743" grpId="0"/>
      <p:bldP spid="7374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514350"/>
            <a:ext cx="695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chuyện muốn nói lên điều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276350"/>
            <a:ext cx="4724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Người mẹ rất yêu con. Vì con, người  mẹ có thể làm tất cả.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666750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Nội</a:t>
            </a:r>
            <a:r>
              <a:rPr kumimoji="0" lang="af-ZA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bài học:</a:t>
            </a:r>
            <a:endParaRPr kumimoji="0" lang="af-ZA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428750"/>
            <a:ext cx="52578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sz="3200" b="1">
                <a:latin typeface="Times New Roman" pitchFamily="18" charset="0"/>
              </a:rPr>
              <a:t>Ca ngợi sự hi sinh cao cả của </a:t>
            </a:r>
          </a:p>
          <a:p>
            <a:pPr lvl="0" algn="l">
              <a:defRPr/>
            </a:pPr>
            <a:r>
              <a:rPr lang="en-US" sz="3200" b="1">
                <a:latin typeface="Times New Roman" pitchFamily="18" charset="0"/>
              </a:rPr>
              <a:t>người mẹ không sợ mất mát, khổ đau để cứu con trở về.</a:t>
            </a:r>
          </a:p>
        </p:txBody>
      </p:sp>
    </p:spTree>
    <p:extLst>
      <p:ext uri="{BB962C8B-B14F-4D97-AF65-F5344CB8AC3E}">
        <p14:creationId xmlns="" xmlns:p14="http://schemas.microsoft.com/office/powerpoint/2010/main" val="96871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EDA4817B-DD22-44EA-BB16-890D1F5EA55A}"/>
              </a:ext>
            </a:extLst>
          </p:cNvPr>
          <p:cNvSpPr txBox="1"/>
          <p:nvPr/>
        </p:nvSpPr>
        <p:spPr>
          <a:xfrm>
            <a:off x="2590800" y="16040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4A9AED53-43D7-414E-BAB3-66B0541D5F99}"/>
              </a:ext>
            </a:extLst>
          </p:cNvPr>
          <p:cNvSpPr txBox="1"/>
          <p:nvPr/>
        </p:nvSpPr>
        <p:spPr>
          <a:xfrm>
            <a:off x="524933" y="1352550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lòng bài thơ Quạt cho bà ngủ.</a:t>
            </a:r>
          </a:p>
        </p:txBody>
      </p:sp>
    </p:spTree>
    <p:extLst>
      <p:ext uri="{BB962C8B-B14F-4D97-AF65-F5344CB8AC3E}">
        <p14:creationId xmlns="" xmlns:p14="http://schemas.microsoft.com/office/powerpoint/2010/main" val="5990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81000" y="1285288"/>
            <a:ext cx="6819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Phân vai:</a:t>
            </a:r>
          </a:p>
          <a:p>
            <a:pPr marL="385763" indent="-385763"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1. Người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chuyện</a:t>
            </a:r>
          </a:p>
          <a:p>
            <a:pPr marL="385763" indent="-385763" algn="l"/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2. Bà mẹ</a:t>
            </a:r>
          </a:p>
          <a:p>
            <a:pPr marL="385763" indent="-385763"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3. Thần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Tối</a:t>
            </a:r>
          </a:p>
          <a:p>
            <a:pPr marL="385763" indent="-385763" algn="l"/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4. Bụi gai</a:t>
            </a:r>
          </a:p>
          <a:p>
            <a:pPr marL="385763" indent="-385763"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5.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ồ nước</a:t>
            </a:r>
          </a:p>
          <a:p>
            <a:pPr marL="385763" indent="-385763" algn="l"/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6. Thần Chết</a:t>
            </a:r>
          </a:p>
          <a:p>
            <a:pPr marL="385763" indent="-385763" algn="l"/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Dựng </a:t>
            </a:r>
            <a:r>
              <a:rPr lang="en-US" sz="2800" b="1" err="1">
                <a:solidFill>
                  <a:srgbClr val="0033CC"/>
                </a:solidFill>
                <a:latin typeface="Times New Roman" pitchFamily="18" charset="0"/>
              </a:rPr>
              <a:t>lại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33CC"/>
                </a:solidFill>
                <a:latin typeface="Times New Roman" pitchFamily="18" charset="0"/>
              </a:rPr>
              <a:t>chuyện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5. Kể chuyện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WordArt 11"/>
          <p:cNvSpPr>
            <a:spLocks noChangeArrowheads="1" noChangeShapeType="1" noTextEdit="1"/>
          </p:cNvSpPr>
          <p:nvPr/>
        </p:nvSpPr>
        <p:spPr bwMode="auto">
          <a:xfrm>
            <a:off x="2171700" y="1085850"/>
            <a:ext cx="5314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học giỏi!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9182"/>
            <a:ext cx="9144000" cy="73996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just"/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Bạn nhỏ trong bài thơ làm việc gì để chăm sóc bà?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0177" y="1589669"/>
            <a:ext cx="51986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Đang đọc sách cho bà nghe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0177" y="2596043"/>
            <a:ext cx="296427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Quạt cho bà ngủ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0177" y="3562350"/>
            <a:ext cx="337303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</a:rPr>
              <a:t>C. Im lặng cho bà ngủ</a:t>
            </a:r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617888" y="2596042"/>
            <a:ext cx="296427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Quạt cho bà ngủ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6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" y="53422"/>
            <a:ext cx="9105900" cy="53712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just"/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317" y="1428750"/>
            <a:ext cx="65046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317" y="2495550"/>
            <a:ext cx="80772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317" y="3562350"/>
            <a:ext cx="2895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8135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49317" y="3562350"/>
            <a:ext cx="28956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03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33350"/>
            <a:ext cx="5181600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just"/>
            <a:r>
              <a:rPr lang="en-US" sz="3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005" y="1361668"/>
            <a:ext cx="69283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282" y="2266950"/>
            <a:ext cx="75379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282" y="3257550"/>
            <a:ext cx="60901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8135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51005" y="1362382"/>
            <a:ext cx="692831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0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="" xmlns:a16="http://schemas.microsoft.com/office/drawing/2014/main" id="{3C7B9FFB-4CD2-421E-90BB-3C37F5E3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1450"/>
            <a:ext cx="542925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None/>
            </a:pP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altLang="en-US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</a:t>
            </a:r>
            <a:r>
              <a:rPr lang="vi-VN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hangingPunct="0">
              <a:spcBef>
                <a:spcPct val="50000"/>
              </a:spcBef>
              <a:buNone/>
            </a:pPr>
            <a:r>
              <a:rPr lang="en-US" altLang="en-US" sz="2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mg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10000"/>
          </a:blip>
          <a:srcRect/>
          <a:stretch>
            <a:fillRect/>
          </a:stretch>
        </p:blipFill>
        <p:spPr>
          <a:xfrm>
            <a:off x="0" y="1282495"/>
            <a:ext cx="7467600" cy="3861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62350" y="-80317"/>
            <a:ext cx="1543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sz="2700" b="1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700" b="1" u="sng" err="1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sz="2700" b="1" u="sng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19400" y="427514"/>
            <a:ext cx="28282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err="1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err="1">
                <a:solidFill>
                  <a:srgbClr val="FF3300"/>
                </a:solidFill>
                <a:latin typeface="Times New Roman" pitchFamily="18" charset="0"/>
              </a:rPr>
              <a:t>mẹ</a:t>
            </a:r>
            <a:endParaRPr lang="en-US" sz="4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3869" y="856509"/>
            <a:ext cx="43760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Theo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An-đec-xen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(Nguyễn Văn Hải, Vũ Minh Toàn dịch)</a:t>
            </a:r>
          </a:p>
        </p:txBody>
      </p:sp>
    </p:spTree>
    <p:extLst>
      <p:ext uri="{BB962C8B-B14F-4D97-AF65-F5344CB8AC3E}">
        <p14:creationId xmlns="" xmlns:p14="http://schemas.microsoft.com/office/powerpoint/2010/main" val="1384220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724" y="265235"/>
            <a:ext cx="9460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1.Bà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chạy ra ngoài, hớt hải gọi con. Suốt mấy đêm ròng thức trông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ốm, bà vừa thiếp đi một lúc, Thần Chết đã bắt nó đi.</a:t>
            </a:r>
          </a:p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Đêm Tối đóng giả một bà cụ mặc áo choàng đen, bảo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bà:</a:t>
            </a: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-Thần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Chết chạy nhanh hơn gió và chẳng bao giờ trả lại những người lão đã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đâu.</a:t>
            </a:r>
          </a:p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mẹ khẩn khoản cầu xin Thần chỉ đường cho mình đuổi theo Thần Chết.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Tối chỉ đường cho bà.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5" y="2811006"/>
            <a:ext cx="9278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Đến một ngã ba đường, bà mẹ không biết phải đi lối nào. Nơi đó có một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 băng tuyết bám đầy. Bụi gai bảo : </a:t>
            </a:r>
          </a:p>
          <a:p>
            <a:pPr marL="285750" indent="-285750"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-Tôi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chỉ đường cho bà, nếu bà ủ ấm tôi.</a:t>
            </a:r>
          </a:p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mẹ ôm ghì bụi gai vào lòng để sưởi ấm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nó.Gai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đâm vào da thịt bà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xuống từng giọt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đậm.Bụi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 đâm chồi, nảy lộc và nở hoa ngay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đông buốt giá. Bụi gai chỉ đường cho bà.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4569" y="-95250"/>
            <a:ext cx="28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đọc</a:t>
            </a:r>
          </a:p>
        </p:txBody>
      </p:sp>
    </p:spTree>
    <p:extLst>
      <p:ext uri="{BB962C8B-B14F-4D97-AF65-F5344CB8AC3E}">
        <p14:creationId xmlns="" xmlns:p14="http://schemas.microsoft.com/office/powerpoint/2010/main" val="376510837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35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Bà đến một hồ lớn. Không một bóng thuyền. Nước hồ quá sâu. Nhưng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định vượt qua hồ để tìm con. Hồ bảo : </a:t>
            </a:r>
          </a:p>
          <a:p>
            <a:pPr algn="l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giúp bà, nhưng bà phải cho tôi đôi mắt. Hãy khóc đi, cho đến khi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mắt rơi xuống !</a:t>
            </a:r>
          </a:p>
          <a:p>
            <a:pPr algn="l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mẹ khóc, nước mắt tuôn rơi lã chã, đến nỗi mắt theo dòng lệ rơi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hồ, hóa thành hai hòn ngọc. Thế là bà được đưa đến nơi lạnh lẽo của Thần Chết.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28874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Thấy bà, Thần Chết ngạc nhiên, hỏi :</a:t>
            </a:r>
          </a:p>
          <a:p>
            <a:pPr marL="285750" indent="-285750" algn="l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sao ngươi có thể tìm đến tận nơi đây ?</a:t>
            </a: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mẹ trả lời :</a:t>
            </a:r>
          </a:p>
          <a:p>
            <a:pPr algn="l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Vì tôi là mẹ. Hãy trả con cho tôi 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77385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1182</Words>
  <Application>Microsoft Office PowerPoint</Application>
  <PresentationFormat>On-screen Show (16:9)</PresentationFormat>
  <Paragraphs>112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Uu Viet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admin</cp:lastModifiedBy>
  <cp:revision>199</cp:revision>
  <dcterms:created xsi:type="dcterms:W3CDTF">2008-12-07T16:10:08Z</dcterms:created>
  <dcterms:modified xsi:type="dcterms:W3CDTF">2021-09-26T11:28:02Z</dcterms:modified>
</cp:coreProperties>
</file>